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tags/tag3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3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33.xml" ContentType="application/vnd.openxmlformats-officedocument.presentationml.notesSlide+xml"/>
  <Override PartName="/ppt/tags/tag62.xml" ContentType="application/vnd.openxmlformats-officedocument.presentationml.tags+xml"/>
  <Override PartName="/ppt/notesSlides/notesSlide3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3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6.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37.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76" r:id="rId1"/>
  </p:sldMasterIdLst>
  <p:notesMasterIdLst>
    <p:notesMasterId r:id="rId78"/>
  </p:notesMasterIdLst>
  <p:handoutMasterIdLst>
    <p:handoutMasterId r:id="rId79"/>
  </p:handoutMasterIdLst>
  <p:sldIdLst>
    <p:sldId id="256" r:id="rId2"/>
    <p:sldId id="606" r:id="rId3"/>
    <p:sldId id="275" r:id="rId4"/>
    <p:sldId id="565" r:id="rId5"/>
    <p:sldId id="452" r:id="rId6"/>
    <p:sldId id="595" r:id="rId7"/>
    <p:sldId id="568" r:id="rId8"/>
    <p:sldId id="537" r:id="rId9"/>
    <p:sldId id="611" r:id="rId10"/>
    <p:sldId id="315" r:id="rId11"/>
    <p:sldId id="563" r:id="rId12"/>
    <p:sldId id="511" r:id="rId13"/>
    <p:sldId id="530" r:id="rId14"/>
    <p:sldId id="591" r:id="rId15"/>
    <p:sldId id="513" r:id="rId16"/>
    <p:sldId id="443" r:id="rId17"/>
    <p:sldId id="327" r:id="rId18"/>
    <p:sldId id="510" r:id="rId19"/>
    <p:sldId id="508" r:id="rId20"/>
    <p:sldId id="507" r:id="rId21"/>
    <p:sldId id="556" r:id="rId22"/>
    <p:sldId id="571" r:id="rId23"/>
    <p:sldId id="634" r:id="rId24"/>
    <p:sldId id="532" r:id="rId25"/>
    <p:sldId id="573" r:id="rId26"/>
    <p:sldId id="636" r:id="rId27"/>
    <p:sldId id="449" r:id="rId28"/>
    <p:sldId id="447" r:id="rId29"/>
    <p:sldId id="618" r:id="rId30"/>
    <p:sldId id="610" r:id="rId31"/>
    <p:sldId id="544" r:id="rId32"/>
    <p:sldId id="545" r:id="rId33"/>
    <p:sldId id="536" r:id="rId34"/>
    <p:sldId id="477" r:id="rId35"/>
    <p:sldId id="478" r:id="rId36"/>
    <p:sldId id="608" r:id="rId37"/>
    <p:sldId id="609" r:id="rId38"/>
    <p:sldId id="607" r:id="rId39"/>
    <p:sldId id="593" r:id="rId40"/>
    <p:sldId id="578" r:id="rId41"/>
    <p:sldId id="516" r:id="rId42"/>
    <p:sldId id="580" r:id="rId43"/>
    <p:sldId id="464" r:id="rId44"/>
    <p:sldId id="321" r:id="rId45"/>
    <p:sldId id="439" r:id="rId46"/>
    <p:sldId id="505" r:id="rId47"/>
    <p:sldId id="512" r:id="rId48"/>
    <p:sldId id="462" r:id="rId49"/>
    <p:sldId id="601" r:id="rId50"/>
    <p:sldId id="602" r:id="rId51"/>
    <p:sldId id="612" r:id="rId52"/>
    <p:sldId id="613" r:id="rId53"/>
    <p:sldId id="626" r:id="rId54"/>
    <p:sldId id="619" r:id="rId55"/>
    <p:sldId id="635" r:id="rId56"/>
    <p:sldId id="620" r:id="rId57"/>
    <p:sldId id="621" r:id="rId58"/>
    <p:sldId id="622" r:id="rId59"/>
    <p:sldId id="623" r:id="rId60"/>
    <p:sldId id="624" r:id="rId61"/>
    <p:sldId id="627" r:id="rId62"/>
    <p:sldId id="564" r:id="rId63"/>
    <p:sldId id="581" r:id="rId64"/>
    <p:sldId id="588" r:id="rId65"/>
    <p:sldId id="589" r:id="rId66"/>
    <p:sldId id="590" r:id="rId67"/>
    <p:sldId id="566" r:id="rId68"/>
    <p:sldId id="586" r:id="rId69"/>
    <p:sldId id="582" r:id="rId70"/>
    <p:sldId id="541" r:id="rId71"/>
    <p:sldId id="542" r:id="rId72"/>
    <p:sldId id="538" r:id="rId73"/>
    <p:sldId id="592" r:id="rId74"/>
    <p:sldId id="429" r:id="rId75"/>
    <p:sldId id="473" r:id="rId76"/>
    <p:sldId id="605" r:id="rId77"/>
  </p:sldIdLst>
  <p:sldSz cx="12192000" cy="6858000"/>
  <p:notesSz cx="7099300" cy="10234613"/>
  <p:embeddedFontLst>
    <p:embeddedFont>
      <p:font typeface="Cambria Math" panose="02040503050406030204" pitchFamily="18" charset="0"/>
      <p:regular r:id="rId80"/>
    </p:embeddedFont>
    <p:embeddedFont>
      <p:font typeface="Candara" panose="020E0502030303020204" pitchFamily="34" charset="0"/>
      <p:regular r:id="rId81"/>
      <p:bold r:id="rId82"/>
      <p:italic r:id="rId83"/>
      <p:boldItalic r:id="rId84"/>
    </p:embeddedFont>
    <p:embeddedFont>
      <p:font typeface="Century Gothic" panose="020B0502020202020204" pitchFamily="34" charset="0"/>
      <p:regular r:id="rId85"/>
      <p:bold r:id="rId86"/>
      <p:italic r:id="rId87"/>
      <p:boldItalic r:id="rId88"/>
    </p:embeddedFont>
    <p:embeddedFont>
      <p:font typeface="Times" panose="02020603050405020304" pitchFamily="18" charset="0"/>
      <p:regular r:id="rId89"/>
      <p:bold r:id="rId90"/>
      <p:italic r:id="rId91"/>
      <p:boldItalic r:id="rId92"/>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 id="275"/>
          </p14:sldIdLst>
        </p14:section>
        <p14:section name="Electrostatic neutrality or Polar" id="{2C6A5235-6DB3-4F8E-A09E-05E33930B3C1}">
          <p14:sldIdLst>
            <p14:sldId id="565"/>
            <p14:sldId id="452"/>
            <p14:sldId id="595"/>
            <p14:sldId id="568"/>
            <p14:sldId id="537"/>
            <p14:sldId id="611"/>
            <p14:sldId id="315"/>
          </p14:sldIdLst>
        </p14:section>
        <p14:section name="Coagulants" id="{FA0057B4-7335-437D-971B-1986A4953963}">
          <p14:sldIdLst>
            <p14:sldId id="563"/>
            <p14:sldId id="511"/>
            <p14:sldId id="530"/>
            <p14:sldId id="591"/>
            <p14:sldId id="513"/>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36"/>
            <p14:sldId id="449"/>
            <p14:sldId id="447"/>
            <p14:sldId id="618"/>
            <p14:sldId id="610"/>
            <p14:sldId id="544"/>
            <p14:sldId id="545"/>
            <p14:sldId id="536"/>
            <p14:sldId id="477"/>
            <p14:sldId id="478"/>
          </p14:sldIdLst>
        </p14:section>
        <p14:section name="Creating high energy dissipation rate" id="{621D52EC-9CA4-4850-BAEC-49A41317CD52}">
          <p14:sldIdLst>
            <p14:sldId id="608"/>
            <p14:sldId id="609"/>
            <p14:sldId id="607"/>
            <p14:sldId id="593"/>
            <p14:sldId id="578"/>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 id="6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89" autoAdjust="0"/>
    <p:restoredTop sz="81352" autoAdjust="0"/>
  </p:normalViewPr>
  <p:slideViewPr>
    <p:cSldViewPr snapToGrid="0">
      <p:cViewPr varScale="1">
        <p:scale>
          <a:sx n="102" d="100"/>
          <a:sy n="102" d="100"/>
        </p:scale>
        <p:origin x="270" y="144"/>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0"/>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4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xfrm>
            <a:off x="141288" y="768350"/>
            <a:ext cx="6821487" cy="3838575"/>
          </a:xfrm>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14</a:t>
            </a:fld>
            <a:endParaRPr lang="en-US"/>
          </a:p>
        </p:txBody>
      </p:sp>
    </p:spTree>
    <p:extLst>
      <p:ext uri="{BB962C8B-B14F-4D97-AF65-F5344CB8AC3E}">
        <p14:creationId xmlns:p14="http://schemas.microsoft.com/office/powerpoint/2010/main" val="2649069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16</a:t>
            </a:fld>
            <a:endParaRPr lang="en-US"/>
          </a:p>
        </p:txBody>
      </p:sp>
      <p:sp>
        <p:nvSpPr>
          <p:cNvPr id="506882" name="Rectangle 2"/>
          <p:cNvSpPr>
            <a:spLocks noGrp="1" noRot="1" noChangeAspect="1" noChangeArrowheads="1" noTextEdit="1"/>
          </p:cNvSpPr>
          <p:nvPr>
            <p:ph type="sldImg"/>
          </p:nvPr>
        </p:nvSpPr>
        <p:spPr>
          <a:xfrm>
            <a:off x="141288" y="768350"/>
            <a:ext cx="6821487" cy="3838575"/>
          </a:xfrm>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17</a:t>
            </a:fld>
            <a:endParaRPr lang="en-US"/>
          </a:p>
        </p:txBody>
      </p:sp>
      <p:sp>
        <p:nvSpPr>
          <p:cNvPr id="187394" name="Rectangle 2"/>
          <p:cNvSpPr>
            <a:spLocks noGrp="1" noRot="1" noChangeAspect="1" noChangeArrowheads="1" noTextEdit="1"/>
          </p:cNvSpPr>
          <p:nvPr>
            <p:ph type="sldImg"/>
          </p:nvPr>
        </p:nvSpPr>
        <p:spPr>
          <a:xfrm>
            <a:off x="141288" y="768350"/>
            <a:ext cx="6821487" cy="3838575"/>
          </a:xfrm>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18</a:t>
            </a:fld>
            <a:endParaRPr lang="en-US"/>
          </a:p>
        </p:txBody>
      </p:sp>
    </p:spTree>
    <p:extLst>
      <p:ext uri="{BB962C8B-B14F-4D97-AF65-F5344CB8AC3E}">
        <p14:creationId xmlns:p14="http://schemas.microsoft.com/office/powerpoint/2010/main" val="1793649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Prior</a:t>
            </a:r>
            <a:r>
              <a:rPr lang="en-US" baseline="0" dirty="0"/>
              <a:t> to AguaClara there were no predictive flocculation models for drinking water treatment!</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27</a:t>
            </a:fld>
            <a:endParaRPr lang="en-US"/>
          </a:p>
        </p:txBody>
      </p:sp>
      <p:sp>
        <p:nvSpPr>
          <p:cNvPr id="521218" name="Rectangle 2"/>
          <p:cNvSpPr>
            <a:spLocks noGrp="1" noRot="1" noChangeAspect="1" noChangeArrowheads="1" noTextEdit="1"/>
          </p:cNvSpPr>
          <p:nvPr>
            <p:ph type="sldImg"/>
          </p:nvPr>
        </p:nvSpPr>
        <p:spPr>
          <a:xfrm>
            <a:off x="141288" y="768350"/>
            <a:ext cx="6821487" cy="3838575"/>
          </a:xfrm>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28</a:t>
            </a:fld>
            <a:endParaRPr lang="en-US"/>
          </a:p>
        </p:txBody>
      </p:sp>
      <p:sp>
        <p:nvSpPr>
          <p:cNvPr id="516098" name="Rectangle 2"/>
          <p:cNvSpPr>
            <a:spLocks noGrp="1" noRot="1" noChangeAspect="1" noChangeArrowheads="1" noTextEdit="1"/>
          </p:cNvSpPr>
          <p:nvPr>
            <p:ph type="sldImg"/>
          </p:nvPr>
        </p:nvSpPr>
        <p:spPr>
          <a:xfrm>
            <a:off x="141288" y="768350"/>
            <a:ext cx="6821487" cy="3838575"/>
          </a:xfrm>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When we mix harder the eddies get smaller!</a:t>
            </a:r>
            <a:endParaRPr lang="en-US" dirty="0"/>
          </a:p>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p>
          <a:p>
            <a:r>
              <a:rPr lang="es-HN" baseline="0" dirty="0" err="1"/>
              <a:t>Coming</a:t>
            </a:r>
            <a:r>
              <a:rPr lang="es-HN" baseline="0" dirty="0"/>
              <a:t> up </a:t>
            </a:r>
            <a:r>
              <a:rPr lang="es-HN" baseline="0" dirty="0" err="1"/>
              <a:t>flocculators</a:t>
            </a:r>
            <a:r>
              <a:rPr lang="es-HN" baseline="0" dirty="0"/>
              <a:t>. </a:t>
            </a:r>
            <a:r>
              <a:rPr lang="es-HN" baseline="0" dirty="0" err="1"/>
              <a:t>Should</a:t>
            </a:r>
            <a:r>
              <a:rPr lang="es-HN" baseline="0" dirty="0"/>
              <a:t> </a:t>
            </a:r>
            <a:r>
              <a:rPr lang="es-HN" baseline="0" dirty="0" err="1"/>
              <a:t>mechanical</a:t>
            </a:r>
            <a:r>
              <a:rPr lang="es-HN" baseline="0" dirty="0"/>
              <a:t> </a:t>
            </a:r>
            <a:r>
              <a:rPr lang="es-HN" baseline="0" dirty="0" err="1"/>
              <a:t>flocculators</a:t>
            </a:r>
            <a:r>
              <a:rPr lang="es-HN" baseline="0" dirty="0"/>
              <a:t> </a:t>
            </a:r>
            <a:r>
              <a:rPr lang="es-HN" baseline="0" dirty="0" err="1"/>
              <a:t>have</a:t>
            </a:r>
            <a:r>
              <a:rPr lang="es-HN" baseline="0" dirty="0"/>
              <a:t> </a:t>
            </a:r>
            <a:r>
              <a:rPr lang="es-HN" baseline="0" dirty="0" err="1"/>
              <a:t>large</a:t>
            </a:r>
            <a:r>
              <a:rPr lang="es-HN" baseline="0" dirty="0"/>
              <a:t> </a:t>
            </a:r>
            <a:r>
              <a:rPr lang="es-HN" baseline="0" dirty="0" err="1"/>
              <a:t>paddles</a:t>
            </a:r>
            <a:r>
              <a:rPr lang="es-HN" baseline="0" dirty="0"/>
              <a:t> </a:t>
            </a:r>
            <a:r>
              <a:rPr lang="es-HN" baseline="0" dirty="0" err="1"/>
              <a:t>or</a:t>
            </a:r>
            <a:r>
              <a:rPr lang="es-HN" baseline="0" dirty="0"/>
              <a:t> </a:t>
            </a:r>
            <a:r>
              <a:rPr lang="es-HN" baseline="0" dirty="0" err="1"/>
              <a:t>small</a:t>
            </a:r>
            <a:r>
              <a:rPr lang="es-HN" baseline="0" dirty="0"/>
              <a:t> </a:t>
            </a:r>
            <a:r>
              <a:rPr lang="es-HN" baseline="0" dirty="0" err="1"/>
              <a:t>paddles</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34</a:t>
            </a:fld>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36</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37</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43</a:t>
            </a:fld>
            <a:endParaRPr lang="en-US"/>
          </a:p>
        </p:txBody>
      </p:sp>
      <p:sp>
        <p:nvSpPr>
          <p:cNvPr id="596994" name="Rectangle 2"/>
          <p:cNvSpPr>
            <a:spLocks noGrp="1" noRot="1" noChangeAspect="1" noChangeArrowheads="1" noTextEdit="1"/>
          </p:cNvSpPr>
          <p:nvPr>
            <p:ph type="sldImg"/>
          </p:nvPr>
        </p:nvSpPr>
        <p:spPr>
          <a:xfrm>
            <a:off x="141288" y="768350"/>
            <a:ext cx="6821487" cy="3838575"/>
          </a:xfrm>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44</a:t>
            </a:fld>
            <a:endParaRPr lang="en-US"/>
          </a:p>
        </p:txBody>
      </p:sp>
      <p:sp>
        <p:nvSpPr>
          <p:cNvPr id="174082" name="Rectangle 2"/>
          <p:cNvSpPr>
            <a:spLocks noGrp="1" noRot="1" noChangeAspect="1" noChangeArrowheads="1" noTextEdit="1"/>
          </p:cNvSpPr>
          <p:nvPr>
            <p:ph type="sldImg"/>
          </p:nvPr>
        </p:nvSpPr>
        <p:spPr>
          <a:xfrm>
            <a:off x="141288" y="768350"/>
            <a:ext cx="6821487" cy="3838575"/>
          </a:xfrm>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3</a:t>
            </a:fld>
            <a:endParaRPr lang="en-US"/>
          </a:p>
        </p:txBody>
      </p:sp>
      <p:sp>
        <p:nvSpPr>
          <p:cNvPr id="66562" name="Rectangle 2"/>
          <p:cNvSpPr>
            <a:spLocks noGrp="1" noRot="1" noChangeAspect="1" noChangeArrowheads="1" noTextEdit="1"/>
          </p:cNvSpPr>
          <p:nvPr>
            <p:ph type="sldImg"/>
          </p:nvPr>
        </p:nvSpPr>
        <p:spPr>
          <a:xfrm>
            <a:off x="141288" y="768350"/>
            <a:ext cx="6821487" cy="3838575"/>
          </a:xfrm>
          <a:ln/>
        </p:spPr>
      </p:sp>
      <p:sp>
        <p:nvSpPr>
          <p:cNvPr id="66563" name="Rectangle 3"/>
          <p:cNvSpPr>
            <a:spLocks noGrp="1" noChangeArrowheads="1"/>
          </p:cNvSpPr>
          <p:nvPr>
            <p:ph type="body" idx="1"/>
          </p:nvPr>
        </p:nvSpPr>
        <p:spPr/>
        <p:txBody>
          <a:bodyPr/>
          <a:lstStyle/>
          <a:p>
            <a:r>
              <a:rPr lang="en-US" dirty="0"/>
              <a:t>Deriving the equations</a:t>
            </a:r>
            <a:r>
              <a:rPr lang="en-US" baseline="0" dirty="0"/>
              <a:t> that show what matters is a useful skill in design. I’m currently working on designing our stacked rapid sand filters and I went through a long derivation to determine the size of the pipes needed for the filter. And then I looked at the equation and realized that I could get better results if I changed my assumptions about how the filter would be built! If I had done an iterative or numerical analysis I would have missed that insight!</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45</a:t>
            </a:fld>
            <a:endParaRPr lang="en-US"/>
          </a:p>
        </p:txBody>
      </p:sp>
      <p:sp>
        <p:nvSpPr>
          <p:cNvPr id="494594" name="Rectangle 2"/>
          <p:cNvSpPr>
            <a:spLocks noGrp="1" noRot="1" noChangeAspect="1" noChangeArrowheads="1" noTextEdit="1"/>
          </p:cNvSpPr>
          <p:nvPr>
            <p:ph type="sldImg"/>
          </p:nvPr>
        </p:nvSpPr>
        <p:spPr>
          <a:xfrm>
            <a:off x="141288" y="768350"/>
            <a:ext cx="6821487" cy="3838575"/>
          </a:xfrm>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48</a:t>
            </a:fld>
            <a:endParaRPr lang="en-US"/>
          </a:p>
        </p:txBody>
      </p:sp>
      <p:sp>
        <p:nvSpPr>
          <p:cNvPr id="591874" name="Rectangle 2"/>
          <p:cNvSpPr>
            <a:spLocks noGrp="1" noRot="1" noChangeAspect="1" noChangeArrowheads="1" noTextEdit="1"/>
          </p:cNvSpPr>
          <p:nvPr>
            <p:ph type="sldImg"/>
          </p:nvPr>
        </p:nvSpPr>
        <p:spPr>
          <a:xfrm>
            <a:off x="141288" y="768350"/>
            <a:ext cx="6821487" cy="3838575"/>
          </a:xfrm>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49</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50</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141288" y="768350"/>
            <a:ext cx="6818312"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41288" y="768350"/>
            <a:ext cx="6818312"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56</a:t>
            </a:fld>
            <a:endParaRPr lang="en-US"/>
          </a:p>
        </p:txBody>
      </p:sp>
      <p:sp>
        <p:nvSpPr>
          <p:cNvPr id="179203" name="Rectangle 2"/>
          <p:cNvSpPr>
            <a:spLocks noGrp="1" noRot="1" noChangeAspect="1" noChangeArrowheads="1" noTextEdit="1"/>
          </p:cNvSpPr>
          <p:nvPr>
            <p:ph type="sldImg"/>
          </p:nvPr>
        </p:nvSpPr>
        <p:spPr>
          <a:xfrm>
            <a:off x="141288" y="768350"/>
            <a:ext cx="6821487" cy="3838575"/>
          </a:xfrm>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58</a:t>
            </a:fld>
            <a:endParaRPr lang="en-US"/>
          </a:p>
        </p:txBody>
      </p:sp>
      <p:sp>
        <p:nvSpPr>
          <p:cNvPr id="201731" name="Rectangle 2"/>
          <p:cNvSpPr>
            <a:spLocks noGrp="1" noRot="1" noChangeAspect="1" noChangeArrowheads="1" noTextEdit="1"/>
          </p:cNvSpPr>
          <p:nvPr>
            <p:ph type="sldImg"/>
          </p:nvPr>
        </p:nvSpPr>
        <p:spPr>
          <a:xfrm>
            <a:off x="141288" y="768350"/>
            <a:ext cx="6821487" cy="3838575"/>
          </a:xfrm>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61</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62</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64</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65</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67</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73</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74</a:t>
            </a:fld>
            <a:endParaRPr lang="en-US"/>
          </a:p>
        </p:txBody>
      </p:sp>
      <p:sp>
        <p:nvSpPr>
          <p:cNvPr id="465922" name="Rectangle 2"/>
          <p:cNvSpPr>
            <a:spLocks noGrp="1" noRot="1" noChangeAspect="1" noChangeArrowheads="1" noTextEdit="1"/>
          </p:cNvSpPr>
          <p:nvPr>
            <p:ph type="sldImg"/>
          </p:nvPr>
        </p:nvSpPr>
        <p:spPr>
          <a:xfrm>
            <a:off x="141288" y="768350"/>
            <a:ext cx="6821487" cy="3838575"/>
          </a:xfrm>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75</a:t>
            </a:fld>
            <a:endParaRPr lang="en-US"/>
          </a:p>
        </p:txBody>
      </p:sp>
      <p:sp>
        <p:nvSpPr>
          <p:cNvPr id="631810" name="Rectangle 2"/>
          <p:cNvSpPr>
            <a:spLocks noGrp="1" noRot="1" noChangeAspect="1" noChangeArrowheads="1" noTextEdit="1"/>
          </p:cNvSpPr>
          <p:nvPr>
            <p:ph type="sldImg"/>
          </p:nvPr>
        </p:nvSpPr>
        <p:spPr>
          <a:xfrm>
            <a:off x="141288" y="768350"/>
            <a:ext cx="6821487" cy="3838575"/>
          </a:xfrm>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5</a:t>
            </a:fld>
            <a:endParaRPr lang="en-US"/>
          </a:p>
        </p:txBody>
      </p:sp>
      <p:sp>
        <p:nvSpPr>
          <p:cNvPr id="530434" name="Rectangle 2"/>
          <p:cNvSpPr>
            <a:spLocks noGrp="1" noRot="1" noChangeAspect="1" noChangeArrowheads="1" noTextEdit="1"/>
          </p:cNvSpPr>
          <p:nvPr>
            <p:ph type="sldImg"/>
          </p:nvPr>
        </p:nvSpPr>
        <p:spPr>
          <a:xfrm>
            <a:off x="141288" y="768350"/>
            <a:ext cx="6821487" cy="3838575"/>
          </a:xfrm>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9</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10</a:t>
            </a:fld>
            <a:endParaRPr lang="en-US"/>
          </a:p>
        </p:txBody>
      </p:sp>
      <p:sp>
        <p:nvSpPr>
          <p:cNvPr id="154626" name="Rectangle 2"/>
          <p:cNvSpPr>
            <a:spLocks noGrp="1" noRot="1" noChangeAspect="1" noChangeArrowheads="1" noTextEdit="1"/>
          </p:cNvSpPr>
          <p:nvPr>
            <p:ph type="sldImg"/>
          </p:nvPr>
        </p:nvSpPr>
        <p:spPr>
          <a:xfrm>
            <a:off x="141288" y="768350"/>
            <a:ext cx="6821487" cy="3838575"/>
          </a:xfrm>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11</a:t>
            </a:fld>
            <a:endParaRPr lang="en-US"/>
          </a:p>
        </p:txBody>
      </p:sp>
      <p:sp>
        <p:nvSpPr>
          <p:cNvPr id="74754" name="Rectangle 2"/>
          <p:cNvSpPr>
            <a:spLocks noGrp="1" noRot="1" noChangeAspect="1" noChangeArrowheads="1" noTextEdit="1"/>
          </p:cNvSpPr>
          <p:nvPr>
            <p:ph type="sldImg"/>
          </p:nvPr>
        </p:nvSpPr>
        <p:spPr>
          <a:xfrm>
            <a:off x="139700" y="768350"/>
            <a:ext cx="6819900"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12</a:t>
            </a:fld>
            <a:endParaRPr lang="en-US"/>
          </a:p>
        </p:txBody>
      </p:sp>
    </p:spTree>
    <p:extLst>
      <p:ext uri="{BB962C8B-B14F-4D97-AF65-F5344CB8AC3E}">
        <p14:creationId xmlns:p14="http://schemas.microsoft.com/office/powerpoint/2010/main" val="1622662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235481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23804077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0390997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580878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23708161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17743139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54034301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5.xml"/><Relationship Id="rId7" Type="http://schemas.openxmlformats.org/officeDocument/2006/relationships/image" Target="../media/image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wmf"/><Relationship Id="rId4" Type="http://schemas.openxmlformats.org/officeDocument/2006/relationships/image" Target="../media/image11.jpeg"/><Relationship Id="rId9"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6.xml"/><Relationship Id="rId13" Type="http://schemas.openxmlformats.org/officeDocument/2006/relationships/image" Target="../media/image21.png"/><Relationship Id="rId3" Type="http://schemas.openxmlformats.org/officeDocument/2006/relationships/tags" Target="../tags/tag8.xml"/><Relationship Id="rId7" Type="http://schemas.openxmlformats.org/officeDocument/2006/relationships/slideLayout" Target="../slideLayouts/slideLayout2.xml"/><Relationship Id="rId12" Type="http://schemas.openxmlformats.org/officeDocument/2006/relationships/image" Target="../media/image20.png"/><Relationship Id="rId2" Type="http://schemas.openxmlformats.org/officeDocument/2006/relationships/tags" Target="../tags/tag7.xml"/><Relationship Id="rId16" Type="http://schemas.openxmlformats.org/officeDocument/2006/relationships/image" Target="../media/image24.png"/><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image" Target="../media/image19.png"/><Relationship Id="rId5" Type="http://schemas.openxmlformats.org/officeDocument/2006/relationships/tags" Target="../tags/tag10.xml"/><Relationship Id="rId15" Type="http://schemas.openxmlformats.org/officeDocument/2006/relationships/image" Target="../media/image23.png"/><Relationship Id="rId10" Type="http://schemas.openxmlformats.org/officeDocument/2006/relationships/image" Target="../media/image17.png"/><Relationship Id="rId4" Type="http://schemas.openxmlformats.org/officeDocument/2006/relationships/tags" Target="../tags/tag9.xml"/><Relationship Id="rId9" Type="http://schemas.openxmlformats.org/officeDocument/2006/relationships/image" Target="../media/image10.png"/><Relationship Id="rId1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10.png"/><Relationship Id="rId3" Type="http://schemas.openxmlformats.org/officeDocument/2006/relationships/tags" Target="../tags/tag15.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notesSlide" Target="../notesSlides/notesSlide19.xml"/><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slideLayout" Target="../slideLayouts/slideLayout2.xml"/><Relationship Id="rId9" Type="http://schemas.openxmlformats.org/officeDocument/2006/relationships/image" Target="../media/image30.png"/><Relationship Id="rId1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guaclara.github.io/Textbook/Rapid_Mix/RM_Derivations.html" TargetMode="Externa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image" Target="../media/image38.wmf"/><Relationship Id="rId18" Type="http://schemas.openxmlformats.org/officeDocument/2006/relationships/image" Target="../media/image43.png"/><Relationship Id="rId3" Type="http://schemas.openxmlformats.org/officeDocument/2006/relationships/tags" Target="../tags/tag19.xml"/><Relationship Id="rId21" Type="http://schemas.openxmlformats.org/officeDocument/2006/relationships/image" Target="../media/image45.png"/><Relationship Id="rId7" Type="http://schemas.openxmlformats.org/officeDocument/2006/relationships/tags" Target="../tags/tag23.xml"/><Relationship Id="rId12" Type="http://schemas.openxmlformats.org/officeDocument/2006/relationships/oleObject" Target="../embeddings/oleObject1.bin"/><Relationship Id="rId17" Type="http://schemas.openxmlformats.org/officeDocument/2006/relationships/image" Target="../media/image42.png"/><Relationship Id="rId2" Type="http://schemas.openxmlformats.org/officeDocument/2006/relationships/tags" Target="../tags/tag18.xml"/><Relationship Id="rId16" Type="http://schemas.openxmlformats.org/officeDocument/2006/relationships/image" Target="../media/image41.png"/><Relationship Id="rId20" Type="http://schemas.openxmlformats.org/officeDocument/2006/relationships/image" Target="../media/image44.png"/><Relationship Id="rId1" Type="http://schemas.openxmlformats.org/officeDocument/2006/relationships/vmlDrawing" Target="../drawings/vmlDrawing1.vml"/><Relationship Id="rId6" Type="http://schemas.openxmlformats.org/officeDocument/2006/relationships/tags" Target="../tags/tag22.xml"/><Relationship Id="rId11" Type="http://schemas.openxmlformats.org/officeDocument/2006/relationships/notesSlide" Target="../notesSlides/notesSlide21.xml"/><Relationship Id="rId5" Type="http://schemas.openxmlformats.org/officeDocument/2006/relationships/tags" Target="../tags/tag21.xml"/><Relationship Id="rId15" Type="http://schemas.openxmlformats.org/officeDocument/2006/relationships/image" Target="../media/image40.png"/><Relationship Id="rId10" Type="http://schemas.openxmlformats.org/officeDocument/2006/relationships/slideLayout" Target="../slideLayouts/slideLayout2.xml"/><Relationship Id="rId19" Type="http://schemas.openxmlformats.org/officeDocument/2006/relationships/image" Target="../media/image27.pn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26.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46.png"/><Relationship Id="rId18" Type="http://schemas.openxmlformats.org/officeDocument/2006/relationships/image" Target="../media/image54.png"/><Relationship Id="rId3" Type="http://schemas.openxmlformats.org/officeDocument/2006/relationships/tags" Target="../tags/tag28.xml"/><Relationship Id="rId7" Type="http://schemas.openxmlformats.org/officeDocument/2006/relationships/slideLayout" Target="../slideLayouts/slideLayout5.xml"/><Relationship Id="rId12" Type="http://schemas.openxmlformats.org/officeDocument/2006/relationships/image" Target="../media/image49.wmf"/><Relationship Id="rId17" Type="http://schemas.openxmlformats.org/officeDocument/2006/relationships/image" Target="../media/image53.png"/><Relationship Id="rId2" Type="http://schemas.openxmlformats.org/officeDocument/2006/relationships/tags" Target="../tags/tag27.xml"/><Relationship Id="rId16" Type="http://schemas.openxmlformats.org/officeDocument/2006/relationships/image" Target="../media/image52.png"/><Relationship Id="rId1" Type="http://schemas.openxmlformats.org/officeDocument/2006/relationships/vmlDrawing" Target="../drawings/vmlDrawing2.vml"/><Relationship Id="rId6" Type="http://schemas.openxmlformats.org/officeDocument/2006/relationships/tags" Target="../tags/tag31.xml"/><Relationship Id="rId11" Type="http://schemas.openxmlformats.org/officeDocument/2006/relationships/oleObject" Target="../embeddings/oleObject3.bin"/><Relationship Id="rId5" Type="http://schemas.openxmlformats.org/officeDocument/2006/relationships/tags" Target="../tags/tag30.xml"/><Relationship Id="rId15" Type="http://schemas.openxmlformats.org/officeDocument/2006/relationships/image" Target="../media/image51.png"/><Relationship Id="rId10" Type="http://schemas.openxmlformats.org/officeDocument/2006/relationships/image" Target="../media/image48.wmf"/><Relationship Id="rId19" Type="http://schemas.openxmlformats.org/officeDocument/2006/relationships/image" Target="../media/image55.png"/><Relationship Id="rId4" Type="http://schemas.openxmlformats.org/officeDocument/2006/relationships/tags" Target="../tags/tag29.xml"/><Relationship Id="rId9" Type="http://schemas.openxmlformats.org/officeDocument/2006/relationships/oleObject" Target="../embeddings/oleObject2.bin"/><Relationship Id="rId14" Type="http://schemas.openxmlformats.org/officeDocument/2006/relationships/image" Target="../media/image50.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32.xml"/><Relationship Id="rId5" Type="http://schemas.openxmlformats.org/officeDocument/2006/relationships/image" Target="../media/image54.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70.png"/><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58.png"/><Relationship Id="rId5" Type="http://schemas.openxmlformats.org/officeDocument/2006/relationships/image" Target="../media/image57.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8" Type="http://schemas.openxmlformats.org/officeDocument/2006/relationships/image" Target="../media/image59.wmf"/><Relationship Id="rId13" Type="http://schemas.openxmlformats.org/officeDocument/2006/relationships/image" Target="../media/image64.png"/><Relationship Id="rId3" Type="http://schemas.openxmlformats.org/officeDocument/2006/relationships/tags" Target="../tags/tag36.xml"/><Relationship Id="rId7" Type="http://schemas.openxmlformats.org/officeDocument/2006/relationships/notesSlide" Target="../notesSlides/notesSlide26.xml"/><Relationship Id="rId12" Type="http://schemas.openxmlformats.org/officeDocument/2006/relationships/image" Target="../media/image63.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5.xml"/><Relationship Id="rId11" Type="http://schemas.openxmlformats.org/officeDocument/2006/relationships/image" Target="../media/image62.png"/><Relationship Id="rId5" Type="http://schemas.openxmlformats.org/officeDocument/2006/relationships/tags" Target="../tags/tag38.xml"/><Relationship Id="rId10" Type="http://schemas.openxmlformats.org/officeDocument/2006/relationships/image" Target="../media/image61.png"/><Relationship Id="rId4" Type="http://schemas.openxmlformats.org/officeDocument/2006/relationships/tags" Target="../tags/tag37.xml"/><Relationship Id="rId9"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hyperlink" Target="../Polls/RM.pptx#-1,6,CoffeeStirring" TargetMode="External"/><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5.png"/><Relationship Id="rId3" Type="http://schemas.openxmlformats.org/officeDocument/2006/relationships/tags" Target="../tags/tag41.xml"/><Relationship Id="rId7" Type="http://schemas.openxmlformats.org/officeDocument/2006/relationships/slideLayout" Target="../slideLayouts/slideLayout5.xml"/><Relationship Id="rId12" Type="http://schemas.openxmlformats.org/officeDocument/2006/relationships/image" Target="../media/image7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73.png"/><Relationship Id="rId5" Type="http://schemas.openxmlformats.org/officeDocument/2006/relationships/tags" Target="../tags/tag43.xml"/><Relationship Id="rId10" Type="http://schemas.openxmlformats.org/officeDocument/2006/relationships/image" Target="../media/image72.png"/><Relationship Id="rId4" Type="http://schemas.openxmlformats.org/officeDocument/2006/relationships/tags" Target="../tags/tag42.xml"/><Relationship Id="rId9" Type="http://schemas.openxmlformats.org/officeDocument/2006/relationships/image" Target="../media/image54.png"/><Relationship Id="rId1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video" Target="file:///C:\Users\mw24\Videos\Cowen%20turbulent%20mixing.avi" TargetMode="External"/><Relationship Id="rId4" Type="http://schemas.openxmlformats.org/officeDocument/2006/relationships/image" Target="../media/image78.png"/></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tags" Target="../tags/tag47.xml"/><Relationship Id="rId7" Type="http://schemas.openxmlformats.org/officeDocument/2006/relationships/image" Target="../media/image81.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87.png"/><Relationship Id="rId3" Type="http://schemas.openxmlformats.org/officeDocument/2006/relationships/tags" Target="../tags/tag50.xml"/><Relationship Id="rId7" Type="http://schemas.openxmlformats.org/officeDocument/2006/relationships/notesSlide" Target="../notesSlides/notesSlide31.xml"/><Relationship Id="rId12" Type="http://schemas.openxmlformats.org/officeDocument/2006/relationships/image" Target="../media/image86.png"/><Relationship Id="rId2" Type="http://schemas.openxmlformats.org/officeDocument/2006/relationships/tags" Target="../tags/tag49.xml"/><Relationship Id="rId16" Type="http://schemas.openxmlformats.org/officeDocument/2006/relationships/image" Target="../media/image90.png"/><Relationship Id="rId1" Type="http://schemas.openxmlformats.org/officeDocument/2006/relationships/tags" Target="../tags/tag48.xml"/><Relationship Id="rId6" Type="http://schemas.openxmlformats.org/officeDocument/2006/relationships/slideLayout" Target="../slideLayouts/slideLayout2.xml"/><Relationship Id="rId11" Type="http://schemas.openxmlformats.org/officeDocument/2006/relationships/image" Target="../media/image85.wmf"/><Relationship Id="rId5" Type="http://schemas.openxmlformats.org/officeDocument/2006/relationships/tags" Target="../tags/tag52.xml"/><Relationship Id="rId15" Type="http://schemas.openxmlformats.org/officeDocument/2006/relationships/image" Target="../media/image89.png"/><Relationship Id="rId10" Type="http://schemas.openxmlformats.org/officeDocument/2006/relationships/image" Target="../media/image84.wmf"/><Relationship Id="rId4" Type="http://schemas.openxmlformats.org/officeDocument/2006/relationships/tags" Target="../tags/tag51.xml"/><Relationship Id="rId9" Type="http://schemas.openxmlformats.org/officeDocument/2006/relationships/image" Target="../media/image83.wmf"/><Relationship Id="rId14" Type="http://schemas.openxmlformats.org/officeDocument/2006/relationships/image" Target="../media/image88.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94.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93.png"/><Relationship Id="rId17" Type="http://schemas.openxmlformats.org/officeDocument/2006/relationships/image" Target="../media/image98.png"/><Relationship Id="rId2" Type="http://schemas.openxmlformats.org/officeDocument/2006/relationships/tags" Target="../tags/tag54.xml"/><Relationship Id="rId16" Type="http://schemas.openxmlformats.org/officeDocument/2006/relationships/image" Target="../media/image97.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2.png"/><Relationship Id="rId5" Type="http://schemas.openxmlformats.org/officeDocument/2006/relationships/tags" Target="../tags/tag57.xml"/><Relationship Id="rId15" Type="http://schemas.openxmlformats.org/officeDocument/2006/relationships/image" Target="../media/image96.png"/><Relationship Id="rId10" Type="http://schemas.openxmlformats.org/officeDocument/2006/relationships/image" Target="../media/image91.emf"/><Relationship Id="rId4" Type="http://schemas.openxmlformats.org/officeDocument/2006/relationships/tags" Target="../tags/tag56.xml"/><Relationship Id="rId9" Type="http://schemas.openxmlformats.org/officeDocument/2006/relationships/notesSlide" Target="../notesSlides/notesSlide32.xml"/><Relationship Id="rId14" Type="http://schemas.openxmlformats.org/officeDocument/2006/relationships/image" Target="../media/image95.png"/></Relationships>
</file>

<file path=ppt/slides/_rels/slide49.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tags" Target="../tags/tag61.xml"/><Relationship Id="rId7" Type="http://schemas.openxmlformats.org/officeDocument/2006/relationships/oleObject" Target="../embeddings/oleObject5.bin"/><Relationship Id="rId2" Type="http://schemas.openxmlformats.org/officeDocument/2006/relationships/tags" Target="../tags/tag60.xml"/><Relationship Id="rId1" Type="http://schemas.openxmlformats.org/officeDocument/2006/relationships/vmlDrawing" Target="../drawings/vmlDrawing4.vml"/><Relationship Id="rId6" Type="http://schemas.openxmlformats.org/officeDocument/2006/relationships/image" Target="../media/image100.png"/><Relationship Id="rId5" Type="http://schemas.openxmlformats.org/officeDocument/2006/relationships/notesSlide" Target="../notesSlides/notesSlide33.xml"/><Relationship Id="rId10" Type="http://schemas.openxmlformats.org/officeDocument/2006/relationships/image" Target="../media/image102.png"/><Relationship Id="rId4" Type="http://schemas.openxmlformats.org/officeDocument/2006/relationships/slideLayout" Target="../slideLayouts/slideLayout5.xml"/><Relationship Id="rId9" Type="http://schemas.openxmlformats.org/officeDocument/2006/relationships/image" Target="../media/image10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tags" Target="../tags/tag62.xml"/><Relationship Id="rId5" Type="http://schemas.openxmlformats.org/officeDocument/2006/relationships/image" Target="../media/image104.png"/><Relationship Id="rId4" Type="http://schemas.openxmlformats.org/officeDocument/2006/relationships/image" Target="../media/image103.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08.png"/><Relationship Id="rId3" Type="http://schemas.openxmlformats.org/officeDocument/2006/relationships/tags" Target="../tags/tag65.xml"/><Relationship Id="rId7" Type="http://schemas.openxmlformats.org/officeDocument/2006/relationships/tags" Target="../tags/tag69.xml"/><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tags" Target="../tags/tag64.xml"/><Relationship Id="rId16" Type="http://schemas.openxmlformats.org/officeDocument/2006/relationships/image" Target="../media/image111.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106.png"/><Relationship Id="rId5" Type="http://schemas.openxmlformats.org/officeDocument/2006/relationships/tags" Target="../tags/tag67.xml"/><Relationship Id="rId15" Type="http://schemas.openxmlformats.org/officeDocument/2006/relationships/image" Target="../media/image110.png"/><Relationship Id="rId10" Type="http://schemas.openxmlformats.org/officeDocument/2006/relationships/image" Target="../media/image105.wmf"/><Relationship Id="rId4" Type="http://schemas.openxmlformats.org/officeDocument/2006/relationships/tags" Target="../tags/tag66.xml"/><Relationship Id="rId9" Type="http://schemas.openxmlformats.org/officeDocument/2006/relationships/notesSlide" Target="../notesSlides/notesSlide35.xml"/><Relationship Id="rId14" Type="http://schemas.openxmlformats.org/officeDocument/2006/relationships/image" Target="../media/image109.png"/></Relationships>
</file>

<file path=ppt/slides/_rels/slide52.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tags" Target="../tags/tag72.xml"/><Relationship Id="rId7" Type="http://schemas.openxmlformats.org/officeDocument/2006/relationships/image" Target="../media/image114.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13.png"/><Relationship Id="rId5" Type="http://schemas.openxmlformats.org/officeDocument/2006/relationships/slideLayout" Target="../slideLayouts/slideLayout2.xml"/><Relationship Id="rId4" Type="http://schemas.openxmlformats.org/officeDocument/2006/relationships/tags" Target="../tags/tag73.xml"/><Relationship Id="rId9" Type="http://schemas.openxmlformats.org/officeDocument/2006/relationships/image" Target="../media/image1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76.xml"/><Relationship Id="rId7" Type="http://schemas.openxmlformats.org/officeDocument/2006/relationships/image" Target="../media/image117.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36.xml"/><Relationship Id="rId5" Type="http://schemas.openxmlformats.org/officeDocument/2006/relationships/slideLayout" Target="../slideLayouts/slideLayout2.xml"/><Relationship Id="rId10" Type="http://schemas.openxmlformats.org/officeDocument/2006/relationships/image" Target="../media/image120.png"/><Relationship Id="rId4" Type="http://schemas.openxmlformats.org/officeDocument/2006/relationships/tags" Target="../tags/tag77.xml"/><Relationship Id="rId9"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37.xml"/><Relationship Id="rId13" Type="http://schemas.openxmlformats.org/officeDocument/2006/relationships/image" Target="../media/image124.png"/><Relationship Id="rId3" Type="http://schemas.openxmlformats.org/officeDocument/2006/relationships/tags" Target="../tags/tag81.xml"/><Relationship Id="rId7" Type="http://schemas.openxmlformats.org/officeDocument/2006/relationships/slideLayout" Target="../slideLayouts/slideLayout5.xml"/><Relationship Id="rId12" Type="http://schemas.openxmlformats.org/officeDocument/2006/relationships/image" Target="../media/image123.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122.png"/><Relationship Id="rId5" Type="http://schemas.openxmlformats.org/officeDocument/2006/relationships/tags" Target="../tags/tag83.xml"/><Relationship Id="rId10" Type="http://schemas.openxmlformats.org/officeDocument/2006/relationships/image" Target="../media/image121.png"/><Relationship Id="rId4" Type="http://schemas.openxmlformats.org/officeDocument/2006/relationships/tags" Target="../tags/tag82.xml"/><Relationship Id="rId9" Type="http://schemas.openxmlformats.org/officeDocument/2006/relationships/image" Target="../media/image110.png"/><Relationship Id="rId14" Type="http://schemas.openxmlformats.org/officeDocument/2006/relationships/image" Target="../media/image125.png"/></Relationships>
</file>

<file path=ppt/slides/_rels/slide57.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tags" Target="../tags/tag87.xml"/><Relationship Id="rId7" Type="http://schemas.openxmlformats.org/officeDocument/2006/relationships/image" Target="../media/image93.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126.png"/><Relationship Id="rId5" Type="http://schemas.openxmlformats.org/officeDocument/2006/relationships/slideLayout" Target="../slideLayouts/slideLayout5.xml"/><Relationship Id="rId4" Type="http://schemas.openxmlformats.org/officeDocument/2006/relationships/tags" Target="../tags/tag88.xml"/><Relationship Id="rId9" Type="http://schemas.openxmlformats.org/officeDocument/2006/relationships/image" Target="../media/image128.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24.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130.png"/><Relationship Id="rId17" Type="http://schemas.openxmlformats.org/officeDocument/2006/relationships/image" Target="../media/image134.png"/><Relationship Id="rId2" Type="http://schemas.openxmlformats.org/officeDocument/2006/relationships/tags" Target="../tags/tag90.xml"/><Relationship Id="rId16" Type="http://schemas.openxmlformats.org/officeDocument/2006/relationships/image" Target="../media/image133.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129.png"/><Relationship Id="rId5" Type="http://schemas.openxmlformats.org/officeDocument/2006/relationships/tags" Target="../tags/tag93.xml"/><Relationship Id="rId15" Type="http://schemas.openxmlformats.org/officeDocument/2006/relationships/image" Target="../media/image132.png"/><Relationship Id="rId10" Type="http://schemas.openxmlformats.org/officeDocument/2006/relationships/image" Target="../media/image200.png"/><Relationship Id="rId4" Type="http://schemas.openxmlformats.org/officeDocument/2006/relationships/tags" Target="../tags/tag92.xml"/><Relationship Id="rId9" Type="http://schemas.openxmlformats.org/officeDocument/2006/relationships/notesSlide" Target="../notesSlides/notesSlide38.xml"/><Relationship Id="rId14" Type="http://schemas.openxmlformats.org/officeDocument/2006/relationships/image" Target="../media/image131.png"/></Relationships>
</file>

<file path=ppt/slides/_rels/slide5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tags" Target="../tags/tag98.xml"/><Relationship Id="rId7" Type="http://schemas.openxmlformats.org/officeDocument/2006/relationships/image" Target="../media/image134.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5.xml"/><Relationship Id="rId11" Type="http://schemas.openxmlformats.org/officeDocument/2006/relationships/image" Target="../media/image138.png"/><Relationship Id="rId5" Type="http://schemas.openxmlformats.org/officeDocument/2006/relationships/tags" Target="../tags/tag100.xml"/><Relationship Id="rId10" Type="http://schemas.openxmlformats.org/officeDocument/2006/relationships/image" Target="../media/image137.png"/><Relationship Id="rId4" Type="http://schemas.openxmlformats.org/officeDocument/2006/relationships/tags" Target="../tags/tag99.xml"/><Relationship Id="rId9" Type="http://schemas.openxmlformats.org/officeDocument/2006/relationships/image" Target="../media/image1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4.png"/><Relationship Id="rId3" Type="http://schemas.openxmlformats.org/officeDocument/2006/relationships/tags" Target="../tags/tag103.xml"/><Relationship Id="rId7" Type="http://schemas.openxmlformats.org/officeDocument/2006/relationships/slideLayout" Target="../slideLayouts/slideLayout5.xml"/><Relationship Id="rId12" Type="http://schemas.openxmlformats.org/officeDocument/2006/relationships/image" Target="../media/image143.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142.png"/><Relationship Id="rId5" Type="http://schemas.openxmlformats.org/officeDocument/2006/relationships/tags" Target="../tags/tag105.xml"/><Relationship Id="rId10" Type="http://schemas.openxmlformats.org/officeDocument/2006/relationships/image" Target="../media/image141.png"/><Relationship Id="rId4" Type="http://schemas.openxmlformats.org/officeDocument/2006/relationships/tags" Target="../tags/tag104.xml"/><Relationship Id="rId9" Type="http://schemas.openxmlformats.org/officeDocument/2006/relationships/image" Target="../media/image140.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145.wmf"/><Relationship Id="rId4" Type="http://schemas.openxmlformats.org/officeDocument/2006/relationships/oleObject" Target="../embeddings/oleObject6.bin"/></Relationships>
</file>

<file path=ppt/slides/_rels/slide6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8.jpeg"/><Relationship Id="rId7" Type="http://schemas.openxmlformats.org/officeDocument/2006/relationships/image" Target="../media/image15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49.png"/><Relationship Id="rId4" Type="http://schemas.openxmlformats.org/officeDocument/2006/relationships/hyperlink" Target="http://dx.doi.org/10.1016/j.cjche.2015.02.003"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hyperlink" Target="http://dx.doi.org/10.1016/j.cjche.2015.02.003"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51.png"/><Relationship Id="rId4" Type="http://schemas.openxmlformats.org/officeDocument/2006/relationships/hyperlink" Target="http://dx.doi.org/10.1016/j.cjche.2015.02.003"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dx.doi.org/10.1016/j.cjche.2015.02.003" TargetMode="External"/><Relationship Id="rId4" Type="http://schemas.openxmlformats.org/officeDocument/2006/relationships/image" Target="../media/image15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5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502779" y="481686"/>
            <a:ext cx="6006322" cy="646331"/>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Safe Water on Tap</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chlorohydrate</a:t>
            </a:r>
            <a:r>
              <a:rPr lang="en-US" sz="2800" dirty="0"/>
              <a:t> (ACH)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5294"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95880" y="2724703"/>
            <a:ext cx="1174857" cy="320000"/>
          </a:xfrm>
          <a:prstGeom prst="rect">
            <a:avLst/>
          </a:prstGeom>
        </p:spPr>
      </p:pic>
      <p:cxnSp>
        <p:nvCxnSpPr>
          <p:cNvPr id="5" name="Straight Arrow Connector 4"/>
          <p:cNvCxnSpPr/>
          <p:nvPr/>
        </p:nvCxnSpPr>
        <p:spPr>
          <a:xfrm flipH="1">
            <a:off x="871870" y="3044703"/>
            <a:ext cx="584790"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83309" y="3044703"/>
            <a:ext cx="379807"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particle aggregation) is proportional to 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as the collision potential for flocculation</a:t>
                </a:r>
              </a:p>
              <a:p>
                <a:r>
                  <a:rPr lang="en-US" dirty="0"/>
                  <a:t>So this raises the question… Is rapid mix actually the first stage of flocculation?</a:t>
                </a:r>
              </a:p>
              <a:p>
                <a:r>
                  <a:rPr lang="en-US" dirty="0"/>
                  <a:t>If so, why use so much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b="-3100"/>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Energy Dissipation Rate? (see </a:t>
            </a:r>
            <a:r>
              <a:rPr lang="en-US" dirty="0">
                <a:hlinkClick r:id="rId3"/>
              </a:rPr>
              <a:t>AguaClara textbook</a:t>
            </a:r>
            <a:r>
              <a:rPr lang="en-US" dirty="0"/>
              <a:t>)</a:t>
            </a:r>
          </a:p>
        </p:txBody>
      </p:sp>
      <p:sp>
        <p:nvSpPr>
          <p:cNvPr id="3" name="Content Placeholder 2"/>
          <p:cNvSpPr>
            <a:spLocks noGrp="1"/>
          </p:cNvSpPr>
          <p:nvPr>
            <p:ph idx="1"/>
          </p:nvPr>
        </p:nvSpPr>
        <p:spPr/>
        <p:txBody>
          <a:bodyPr/>
          <a:lstStyle/>
          <a:p>
            <a:r>
              <a:rPr lang="en-US" dirty="0"/>
              <a:t>Head loss is the result of dissipation of mechanical energy through viscosity to heat</a:t>
            </a:r>
          </a:p>
          <a:p>
            <a:endParaRPr lang="en-US" dirty="0"/>
          </a:p>
          <a:p>
            <a:endParaRPr lang="en-US" dirty="0"/>
          </a:p>
          <a:p>
            <a:r>
              <a:rPr lang="en-US" dirty="0"/>
              <a:t>Pipe wall shear creates a constant energy dissipation rate in the direction of flow when averaged across the pipe</a:t>
            </a:r>
          </a:p>
          <a:p>
            <a:r>
              <a:rPr lang="en-US" dirty="0"/>
              <a:t>Expansions (jets) create energy dissipation that decreases rapidly with distance downstream  </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1274" y="3048000"/>
            <a:ext cx="1314481" cy="519452"/>
          </a:xfrm>
          <a:prstGeom prst="rect">
            <a:avLst/>
          </a:prstGeom>
        </p:spPr>
      </p:pic>
      <p:sp>
        <p:nvSpPr>
          <p:cNvPr id="5" name="TextBox 4"/>
          <p:cNvSpPr txBox="1"/>
          <p:nvPr/>
        </p:nvSpPr>
        <p:spPr>
          <a:xfrm>
            <a:off x="2418229" y="3084945"/>
            <a:ext cx="5857886" cy="400110"/>
          </a:xfrm>
          <a:prstGeom prst="rect">
            <a:avLst/>
          </a:prstGeom>
          <a:noFill/>
        </p:spPr>
        <p:txBody>
          <a:bodyPr wrap="none" rtlCol="0">
            <a:spAutoFit/>
          </a:bodyPr>
          <a:lstStyle/>
          <a:p>
            <a:r>
              <a:rPr lang="en-US" sz="2000" dirty="0"/>
              <a:t>Where </a:t>
            </a:r>
            <a:r>
              <a:rPr lang="en-US" sz="2000" dirty="0">
                <a:latin typeface="Symbol" panose="05050102010706020507" pitchFamily="18" charset="2"/>
              </a:rPr>
              <a:t>q</a:t>
            </a:r>
            <a:r>
              <a:rPr lang="en-US" sz="2000" dirty="0"/>
              <a:t> is the time over which the energy is dissipated</a:t>
            </a:r>
          </a:p>
        </p:txBody>
      </p:sp>
    </p:spTree>
    <p:extLst>
      <p:ext uri="{BB962C8B-B14F-4D97-AF65-F5344CB8AC3E}">
        <p14:creationId xmlns:p14="http://schemas.microsoft.com/office/powerpoint/2010/main" val="27356313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60"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5597525" y="2568575"/>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5622925" y="3635375"/>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5648325" y="5565775"/>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2032000" y="3086100"/>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2659063" y="3556000"/>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2608262" y="5340350"/>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5689600" y="3009900"/>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5689600" y="3492500"/>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5689600" y="4076700"/>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5715000" y="6007100"/>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5689600" y="6489700"/>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5133975" y="4346575"/>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5232400" y="4813300"/>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5219700" y="5245100"/>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3854450" y="4394200"/>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3" name="Picture 2">
            <a:extLst>
              <a:ext uri="{FF2B5EF4-FFF2-40B4-BE49-F238E27FC236}">
                <a16:creationId xmlns:a16="http://schemas.microsoft.com/office/drawing/2014/main" id="{EDE33919-4913-4527-8FD1-34D7DB5FEB6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280" y="3939091"/>
            <a:ext cx="4521480" cy="145631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a:t>We don’t currently have a rational basis for design of a rapid mix unit</a:t>
            </a:r>
          </a:p>
          <a:p>
            <a:r>
              <a:rPr lang="en-US" dirty="0"/>
              <a:t>The 1 L/s pilot plant offers us the opportunity to do the needed research.</a:t>
            </a:r>
          </a:p>
          <a:p>
            <a:r>
              <a:rPr lang="en-US" dirty="0"/>
              <a:t>The only compelling reason for rapid mix is prior to flow splitting to multiple treatment trains</a:t>
            </a:r>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95"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2756876412"/>
              </p:ext>
            </p:extLst>
          </p:nvPr>
        </p:nvGraphicFramePr>
        <p:xfrm>
          <a:off x="3323756" y="3525660"/>
          <a:ext cx="5804189" cy="2166066"/>
        </p:xfrm>
        <a:graphic>
          <a:graphicData uri="http://schemas.openxmlformats.org/presentationml/2006/ole">
            <mc:AlternateContent xmlns:mc="http://schemas.openxmlformats.org/markup-compatibility/2006">
              <mc:Choice xmlns:v="urn:schemas-microsoft-com:vml" Requires="v">
                <p:oleObj spid="_x0000_s1006896" name="Mathcad" r:id="rId11" imgW="6448320" imgH="2409840" progId="Mathcad">
                  <p:embed/>
                </p:oleObj>
              </mc:Choice>
              <mc:Fallback>
                <p:oleObj name="Mathcad" r:id="rId11" imgW="6448320" imgH="2409840" progId="Mathcad">
                  <p:embed/>
                  <p:pic>
                    <p:nvPicPr>
                      <p:cNvPr id="0" name="Picture 8"/>
                      <p:cNvPicPr>
                        <a:picLocks noChangeAspect="1" noChangeArrowheads="1"/>
                      </p:cNvPicPr>
                      <p:nvPr/>
                    </p:nvPicPr>
                    <p:blipFill>
                      <a:blip r:embed="rId12"/>
                      <a:srcRect/>
                      <a:stretch>
                        <a:fillRect/>
                      </a:stretch>
                    </p:blipFill>
                    <p:spPr bwMode="auto">
                      <a:xfrm>
                        <a:off x="3323756" y="3525660"/>
                        <a:ext cx="5804189" cy="2166066"/>
                      </a:xfrm>
                      <a:prstGeom prst="rect">
                        <a:avLst/>
                      </a:prstGeom>
                      <a:noFill/>
                      <a:ln>
                        <a:noFill/>
                      </a:ln>
                      <a:effec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pic>
        <p:nvPicPr>
          <p:cNvPr id="17" name="Picture 1 1"/>
          <p:cNvPicPr preferRelativeResize="0">
            <a:picLocks noChangeAspect="1" noChangeArrowheads="1"/>
          </p:cNvPicPr>
          <p:nvPr/>
        </p:nvPicPr>
        <p:blipFill rotWithShape="1">
          <a:blip r:embed="rId13"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4"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3"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4" name="Picture 3"/>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63513" y="5754409"/>
            <a:ext cx="2560000" cy="595809"/>
          </a:xfrm>
          <a:prstGeom prst="rect">
            <a:avLst/>
          </a:prstGeom>
        </p:spPr>
      </p:pic>
      <p:pic>
        <p:nvPicPr>
          <p:cNvPr id="2" name="Picture 1"/>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7245315" y="5983894"/>
            <a:ext cx="1786831" cy="20321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3" name="Picture 2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56834" y="304800"/>
            <a:ext cx="2560000" cy="5958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323"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pic>
        <p:nvPicPr>
          <p:cNvPr id="2" name="Picture 1">
            <a:extLst>
              <a:ext uri="{FF2B5EF4-FFF2-40B4-BE49-F238E27FC236}">
                <a16:creationId xmlns:a16="http://schemas.microsoft.com/office/drawing/2014/main" id="{F5BBB5C8-4283-41E3-AC90-9E876965A3D6}"/>
              </a:ext>
            </a:extLst>
          </p:cNvPr>
          <p:cNvPicPr/>
          <p:nvPr/>
        </p:nvPicPr>
        <p:blipFill>
          <a:blip r:embed="rId8"/>
          <a:stretch>
            <a:fillRect/>
          </a:stretch>
        </p:blipFill>
        <p:spPr>
          <a:xfrm>
            <a:off x="4043616" y="4229049"/>
            <a:ext cx="4871784" cy="2459427"/>
          </a:xfrm>
          <a:prstGeom prst="rect">
            <a:avLst/>
          </a:prstGeom>
        </p:spPr>
      </p:pic>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746319"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05584" y="2176867"/>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280479"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107460" y="2912773"/>
            <a:ext cx="601944" cy="561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14697" y="4918618"/>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p:nvPr/>
        </p:nvCxnSpPr>
        <p:spPr>
          <a:xfrm flipV="1">
            <a:off x="6198222" y="4464942"/>
            <a:ext cx="1283484" cy="869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808953" y="4433992"/>
            <a:ext cx="1805744" cy="900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893672" y="3110813"/>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496348" y="5977999"/>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a:stCxn id="985093" idx="2"/>
          </p:cNvCxnSpPr>
          <p:nvPr/>
        </p:nvCxnSpPr>
        <p:spPr>
          <a:xfrm flipV="1">
            <a:off x="6953309" y="3986699"/>
            <a:ext cx="1361351" cy="19430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flipV="1">
            <a:off x="5107460" y="4433992"/>
            <a:ext cx="199507" cy="590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847" y="1536251"/>
            <a:ext cx="2255012" cy="830997"/>
          </a:xfrm>
          <a:prstGeom prst="rect">
            <a:avLst/>
          </a:prstGeom>
          <a:noFill/>
        </p:spPr>
        <p:txBody>
          <a:bodyPr wrap="square" rtlCol="0">
            <a:spAutoFit/>
          </a:bodyPr>
          <a:lstStyle/>
          <a:p>
            <a:pPr algn="ctr"/>
            <a:r>
              <a:rPr lang="en-US" sz="2400" dirty="0"/>
              <a:t>Plate settlers for grit removal</a:t>
            </a:r>
          </a:p>
        </p:txBody>
      </p:sp>
      <p:cxnSp>
        <p:nvCxnSpPr>
          <p:cNvPr id="33" name="Straight Arrow Connector 32"/>
          <p:cNvCxnSpPr>
            <a:stCxn id="31" idx="2"/>
          </p:cNvCxnSpPr>
          <p:nvPr/>
        </p:nvCxnSpPr>
        <p:spPr>
          <a:xfrm flipH="1">
            <a:off x="7228245" y="2367248"/>
            <a:ext cx="619108" cy="11065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089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658251" y="5242559"/>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9" y="2043344"/>
            <a:ext cx="2560001" cy="595809"/>
          </a:xfrm>
          <a:prstGeom prst="rect">
            <a:avLst/>
          </a:prstGeom>
        </p:spPr>
      </p:pic>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6" cy="952347"/>
          </a:xfrm>
          <a:prstGeom prst="rect">
            <a:avLst/>
          </a:prstGeom>
        </p:spPr>
      </p:pic>
      <p:pic>
        <p:nvPicPr>
          <p:cNvPr id="7" name="Picture 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5"/>
            <a:ext cx="443123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inner viscous 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2500 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518"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length scale</a:t>
            </a:r>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a:t>Clay</a:t>
            </a:r>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a:t>Coagulant nanoparticle</a:t>
            </a:r>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a:t>Fluid velocity</a:t>
            </a:r>
          </a:p>
        </p:txBody>
      </p:sp>
    </p:spTree>
    <p:extLst>
      <p:ext uri="{BB962C8B-B14F-4D97-AF65-F5344CB8AC3E}">
        <p14:creationId xmlns:p14="http://schemas.microsoft.com/office/powerpoint/2010/main" val="393588921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a:t>Does not explain the particle interactions that occur in flocculation using aluminum and iron based coagulants</a:t>
            </a:r>
          </a:p>
          <a:p>
            <a:r>
              <a:rPr lang="en-US" b="1" dirty="0"/>
              <a:t>No equations based on this hypothesis for water treatment </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40"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 for Rapid Mix (uncertain if RM is needed!)</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933.6333"/>
  <p:tag name="LATEXADDIN" val="\documentclass{article}&#10;\usepackage{amsmath}&#10;\pagestyle{empty}&#10;\begin{document}&#10;&#10;$$V_t = \frac{d^2 g}{18 \nu} \frac{\rho_p - \rho_w}{\rho_w}$$&#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59.7723"/>
  <p:tag name="ORIGINALWIDTH" val="404.3065"/>
  <p:tag name="LATEXADDIN" val="\documentclass{article}&#10;\usepackage{amsmath}&#10;\pagestyle{empty}&#10;\begin{document}&#10;$\bar\varepsilon = \frac{gh_{\rm{L}}}{\theta}$&#10;&#10;&#10;\end{document}"/>
  <p:tag name="IGUANATEXSIZE" val="32"/>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923.1346"/>
  <p:tag name="LATEXADDIN" val="\documentclass{article}&#10;\usepackage{amsmath}&#10;\pagestyle{empty}&#10;\begin{document}&#10;&#10;&#10;$$\Pi_{RoundJet} \cong 0.08$$&#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 \frac{  V_{Jet} ^3}{D_{Je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1516.311"/>
  <p:tag name="LATEXADDIN" val="\documentclass{article}&#10;\usepackage{amsmath}&#10;\pagestyle{empty}&#10;\begin{document}&#10;&#10;$$ \varepsilon_{Max} \cong \Pi_{JetRound} \frac{ \left(  \frac{4Q}{\pi D_{Jet}^2} \right)^3}{D_{Je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2180.727"/>
  <p:tag name="LATEXADDIN" val="\documentclass{article}&#10;\usepackage{amsmath}&#10;\pagestyle{empty}&#10;\begin{document}&#10;&#10;$$ D_{Orifice} \cong \Pi_{JetRound}^\frac{1}{7}\left( \frac{4 Q }{\varepsilon_{Max}^{\frac{1}{3}} \pi} \right)^{\frac{3}{7}} \frac{1}{\sqrt{\Pi_{vc}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156004</TotalTime>
  <Words>6753</Words>
  <Application>Microsoft Office PowerPoint</Application>
  <PresentationFormat>Widescreen</PresentationFormat>
  <Paragraphs>669</Paragraphs>
  <Slides>76</Slides>
  <Notes>47</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7" baseType="lpstr">
      <vt:lpstr>Cambria Math</vt:lpstr>
      <vt:lpstr>Symbol</vt:lpstr>
      <vt:lpstr>Times</vt:lpstr>
      <vt:lpstr>Century Gothic</vt:lpstr>
      <vt:lpstr>Candara</vt:lpstr>
      <vt:lpstr>Wingdings</vt:lpstr>
      <vt:lpstr>Times New Roman</vt:lpstr>
      <vt:lpstr>Arial</vt:lpstr>
      <vt:lpstr>SWOT 2021</vt:lpstr>
      <vt:lpstr>Mathcad</vt:lpstr>
      <vt:lpstr>Equation</vt:lpstr>
      <vt:lpstr>Coagulation and Rapid Mix: A search for a basis for rational design</vt:lpstr>
      <vt:lpstr>The quest to improve water treatment: What are our resources?</vt:lpstr>
      <vt:lpstr>Gravity separation is awesome, but we need help</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What is the Energy Dissipation Rate? (see AguaClara textbook)</vt:lpstr>
      <vt:lpstr>Turbulence – Mixing – Energy Dissipation</vt:lpstr>
      <vt:lpstr>How Far Can Turbulence Mix? (Viscous inner scale)</vt:lpstr>
      <vt:lpstr>Mixing below the inner viscous length scale is by shear and diffusion</vt:lpstr>
      <vt:lpstr>AguaClara design…</vt:lpstr>
      <vt:lpstr>How do we generate intense turbulence?</vt:lpstr>
      <vt:lpstr>Flow Expansion</vt:lpstr>
      <vt:lpstr>Jet Mixing</vt:lpstr>
      <vt:lpstr>Energy Dissipation Rate Three orifices, same velocity</vt:lpstr>
      <vt:lpstr>Big eddies create smaller eddies</vt:lpstr>
      <vt:lpstr>The minimum Reynolds number for efficient mixing is 10,000 </vt:lpstr>
      <vt:lpstr>The Reynolds Number requirement may be a challenge for lab scale flows and irrelevant above 0.1 L/s</vt:lpstr>
      <vt:lpstr>Disclaimer</vt:lpstr>
      <vt:lpstr>Rapid Mix orifice</vt:lpstr>
      <vt:lpstr>Orifice Diameter to Obtain Target Mixing (Energy Dissipation Rate, Kolmogorov Length Scale) </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lpstr>Possible constraints for Rapid Mix (uncertain if RM is needed!)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Monroe Weber-Shirk</cp:lastModifiedBy>
  <cp:revision>4398</cp:revision>
  <cp:lastPrinted>2017-09-18T12:38:31Z</cp:lastPrinted>
  <dcterms:created xsi:type="dcterms:W3CDTF">2006-04-11T13:01:40Z</dcterms:created>
  <dcterms:modified xsi:type="dcterms:W3CDTF">2020-10-24T14:03:18Z</dcterms:modified>
</cp:coreProperties>
</file>